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26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A80C3-8450-4C55-8D9C-B2F29D9A63E5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6A598-7F38-47B6-A279-958EF7AC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A598-7F38-47B6-A279-958EF7ACA1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1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2403-E969-4110-9D05-A51B9403825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2CF-ACC8-4BB4-8A2E-4E12DEA43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2403-E969-4110-9D05-A51B9403825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2CF-ACC8-4BB4-8A2E-4E12DEA43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2403-E969-4110-9D05-A51B9403825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2CF-ACC8-4BB4-8A2E-4E12DEA43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2403-E969-4110-9D05-A51B9403825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2CF-ACC8-4BB4-8A2E-4E12DEA43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2403-E969-4110-9D05-A51B9403825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2CF-ACC8-4BB4-8A2E-4E12DEA43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2403-E969-4110-9D05-A51B9403825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2CF-ACC8-4BB4-8A2E-4E12DEA43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2403-E969-4110-9D05-A51B9403825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2CF-ACC8-4BB4-8A2E-4E12DEA43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2403-E969-4110-9D05-A51B9403825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2CF-ACC8-4BB4-8A2E-4E12DEA43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2403-E969-4110-9D05-A51B9403825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2CF-ACC8-4BB4-8A2E-4E12DEA43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2403-E969-4110-9D05-A51B9403825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2CF-ACC8-4BB4-8A2E-4E12DEA43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2403-E969-4110-9D05-A51B9403825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2CF-ACC8-4BB4-8A2E-4E12DEA43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A2403-E969-4110-9D05-A51B9403825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272CF-ACC8-4BB4-8A2E-4E12DEA43E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1.wmf"/><Relationship Id="rId5" Type="http://schemas.openxmlformats.org/officeDocument/2006/relationships/image" Target="../media/image3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1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6858000" cy="3581400"/>
          </a:xfrm>
          <a:prstGeom prst="rect">
            <a:avLst/>
          </a:prstGeom>
        </p:spPr>
      </p:pic>
      <p:sp>
        <p:nvSpPr>
          <p:cNvPr id="1028" name="Rectangle 11"/>
          <p:cNvSpPr>
            <a:spLocks noChangeArrowheads="1"/>
          </p:cNvSpPr>
          <p:nvPr/>
        </p:nvSpPr>
        <p:spPr bwMode="auto">
          <a:xfrm>
            <a:off x="0" y="0"/>
            <a:ext cx="6857999" cy="1154113"/>
          </a:xfrm>
          <a:prstGeom prst="rect">
            <a:avLst/>
          </a:pr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Text Box 5"/>
          <p:cNvSpPr txBox="1">
            <a:spLocks noChangeArrowheads="1"/>
          </p:cNvSpPr>
          <p:nvPr/>
        </p:nvSpPr>
        <p:spPr bwMode="auto">
          <a:xfrm>
            <a:off x="0" y="0"/>
            <a:ext cx="6875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/>
                <a:ea typeface="Arial" pitchFamily="34" charset="0"/>
                <a:cs typeface="Agency FB" charset="0"/>
              </a:rPr>
              <a:t> </a:t>
            </a:r>
            <a:endParaRPr kumimoji="0" lang="en-US" sz="100" b="1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Agency FB" charset="0"/>
              <a:ea typeface="Arial" pitchFamily="34" charset="0"/>
              <a:cs typeface="Agency FB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itannic Bold" panose="020B0903060703020204" pitchFamily="34" charset="0"/>
                <a:ea typeface="Arial" pitchFamily="34" charset="0"/>
                <a:cs typeface="Arial" pitchFamily="34" charset="0"/>
              </a:rPr>
              <a:t>KNOW YOUR RIGHTS</a:t>
            </a:r>
            <a:endParaRPr kumimoji="0" lang="en-US" sz="5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itannic Bold" panose="020B0903060703020204" pitchFamily="34" charset="0"/>
              <a:cs typeface="Arial" pitchFamily="34" charset="0"/>
            </a:endParaRPr>
          </a:p>
        </p:txBody>
      </p:sp>
      <p:sp>
        <p:nvSpPr>
          <p:cNvPr id="1030" name="Freeform 2"/>
          <p:cNvSpPr>
            <a:spLocks/>
          </p:cNvSpPr>
          <p:nvPr/>
        </p:nvSpPr>
        <p:spPr bwMode="auto">
          <a:xfrm>
            <a:off x="0" y="4419600"/>
            <a:ext cx="6847113" cy="609600"/>
          </a:xfrm>
          <a:custGeom>
            <a:avLst/>
            <a:gdLst>
              <a:gd name="T0" fmla="*/ 0 w 2979683"/>
              <a:gd name="T1" fmla="*/ 0 h 394138"/>
              <a:gd name="T2" fmla="*/ 6837013 w 2979683"/>
              <a:gd name="T3" fmla="*/ 0 h 394138"/>
              <a:gd name="T4" fmla="*/ 7426411 w 2979683"/>
              <a:gd name="T5" fmla="*/ 481914 h 394138"/>
              <a:gd name="T6" fmla="*/ 39294 w 2979683"/>
              <a:gd name="T7" fmla="*/ 481914 h 394138"/>
              <a:gd name="T8" fmla="*/ 0 w 2979683"/>
              <a:gd name="T9" fmla="*/ 0 h 3941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79683"/>
              <a:gd name="T16" fmla="*/ 0 h 394138"/>
              <a:gd name="T17" fmla="*/ 2979683 w 2979683"/>
              <a:gd name="T18" fmla="*/ 394138 h 3941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79683" h="394138">
                <a:moveTo>
                  <a:pt x="0" y="0"/>
                </a:moveTo>
                <a:lnTo>
                  <a:pt x="2743200" y="0"/>
                </a:lnTo>
                <a:lnTo>
                  <a:pt x="2979683" y="394138"/>
                </a:lnTo>
                <a:lnTo>
                  <a:pt x="15766" y="394138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-76200" y="4495800"/>
            <a:ext cx="6705600" cy="5921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all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Britannic Bold" panose="020B0903060703020204" pitchFamily="34" charset="0"/>
                <a:ea typeface="Arial" pitchFamily="34" charset="0"/>
                <a:cs typeface="Arial" pitchFamily="34" charset="0"/>
              </a:rPr>
              <a:t>What to do if </a:t>
            </a:r>
            <a:r>
              <a:rPr lang="en-US" sz="2000" cap="all" spc="-100" dirty="0" smtClean="0">
                <a:solidFill>
                  <a:schemeClr val="bg1"/>
                </a:solidFill>
                <a:latin typeface="Britannic Bold" panose="020B0903060703020204" pitchFamily="34" charset="0"/>
                <a:ea typeface="Arial" pitchFamily="34" charset="0"/>
                <a:cs typeface="Arial" pitchFamily="34" charset="0"/>
              </a:rPr>
              <a:t>you encounter </a:t>
            </a:r>
            <a:r>
              <a:rPr kumimoji="0" lang="en-US" sz="2000" i="0" u="none" strike="noStrike" cap="all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Britannic Bold" panose="020B0903060703020204" pitchFamily="34" charset="0"/>
                <a:ea typeface="Arial" pitchFamily="34" charset="0"/>
                <a:cs typeface="Arial" pitchFamily="34" charset="0"/>
              </a:rPr>
              <a:t>immigration officials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Freeform 3"/>
          <p:cNvSpPr>
            <a:spLocks/>
          </p:cNvSpPr>
          <p:nvPr/>
        </p:nvSpPr>
        <p:spPr bwMode="auto">
          <a:xfrm>
            <a:off x="5837238" y="5029200"/>
            <a:ext cx="1020762" cy="185738"/>
          </a:xfrm>
          <a:custGeom>
            <a:avLst/>
            <a:gdLst>
              <a:gd name="T0" fmla="*/ 1019587 w 662152"/>
              <a:gd name="T1" fmla="*/ 0 h 157655"/>
              <a:gd name="T2" fmla="*/ 0 w 662152"/>
              <a:gd name="T3" fmla="*/ 185351 h 157655"/>
              <a:gd name="T4" fmla="*/ 169932 w 662152"/>
              <a:gd name="T5" fmla="*/ 0 h 157655"/>
              <a:gd name="T6" fmla="*/ 1019587 w 662152"/>
              <a:gd name="T7" fmla="*/ 0 h 1576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62152" h="157655">
                <a:moveTo>
                  <a:pt x="662152" y="0"/>
                </a:moveTo>
                <a:lnTo>
                  <a:pt x="0" y="157655"/>
                </a:lnTo>
                <a:lnTo>
                  <a:pt x="110359" y="0"/>
                </a:lnTo>
                <a:lnTo>
                  <a:pt x="662152" y="0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" y="5181600"/>
            <a:ext cx="6324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Garamond" panose="02020404030301010803" pitchFamily="18" charset="0"/>
              </a:rPr>
              <a:t>What: </a:t>
            </a:r>
            <a:r>
              <a:rPr lang="en-US" sz="1400" dirty="0" smtClean="0">
                <a:latin typeface="Garamond" panose="02020404030301010803" pitchFamily="18" charset="0"/>
              </a:rPr>
              <a:t>	</a:t>
            </a:r>
            <a:r>
              <a:rPr lang="en-US" sz="1400" b="1" dirty="0" smtClean="0">
                <a:latin typeface="Garamond" panose="02020404030301010803" pitchFamily="18" charset="0"/>
              </a:rPr>
              <a:t>FREE Know your Rights and Creating an Emergency Plan Seminar</a:t>
            </a:r>
          </a:p>
          <a:p>
            <a:endParaRPr lang="en-US" sz="1400" b="1" dirty="0" smtClean="0">
              <a:latin typeface="Garamond" panose="02020404030301010803" pitchFamily="18" charset="0"/>
            </a:endParaRPr>
          </a:p>
          <a:p>
            <a:r>
              <a:rPr lang="en-US" sz="1400" b="1" dirty="0" smtClean="0">
                <a:latin typeface="Garamond" panose="02020404030301010803" pitchFamily="18" charset="0"/>
              </a:rPr>
              <a:t>When: </a:t>
            </a:r>
            <a:r>
              <a:rPr lang="en-US" sz="1400" dirty="0" smtClean="0">
                <a:latin typeface="Garamond" panose="02020404030301010803" pitchFamily="18" charset="0"/>
              </a:rPr>
              <a:t>	Saturday, March 11, 2017</a:t>
            </a:r>
          </a:p>
          <a:p>
            <a:r>
              <a:rPr lang="en-US" sz="1400" dirty="0" smtClean="0">
                <a:latin typeface="Garamond" panose="02020404030301010803" pitchFamily="18" charset="0"/>
              </a:rPr>
              <a:t>	2 pm – 4 pm</a:t>
            </a:r>
          </a:p>
          <a:p>
            <a:endParaRPr lang="en-US" sz="1400" dirty="0" smtClean="0">
              <a:latin typeface="Garamond" panose="02020404030301010803" pitchFamily="18" charset="0"/>
            </a:endParaRPr>
          </a:p>
          <a:p>
            <a:r>
              <a:rPr lang="en-US" sz="1400" b="1" dirty="0" smtClean="0">
                <a:latin typeface="Garamond" panose="02020404030301010803" pitchFamily="18" charset="0"/>
              </a:rPr>
              <a:t>Where: </a:t>
            </a:r>
            <a:r>
              <a:rPr lang="en-US" sz="1400" dirty="0" smtClean="0">
                <a:latin typeface="Garamond" panose="02020404030301010803" pitchFamily="18" charset="0"/>
              </a:rPr>
              <a:t>	Trinity Presbyterian Church</a:t>
            </a:r>
          </a:p>
          <a:p>
            <a:r>
              <a:rPr lang="en-US" sz="1400" dirty="0" smtClean="0">
                <a:latin typeface="Garamond" panose="02020404030301010803" pitchFamily="18" charset="0"/>
              </a:rPr>
              <a:t>	</a:t>
            </a:r>
            <a:r>
              <a:rPr lang="en-US" sz="1400" dirty="0" smtClean="0">
                <a:latin typeface="Garamond" panose="02020404030301010803" pitchFamily="18" charset="0"/>
              </a:rPr>
              <a:t>651 </a:t>
            </a:r>
            <a:r>
              <a:rPr lang="en-US" sz="1400" dirty="0" err="1" smtClean="0">
                <a:latin typeface="Garamond" panose="02020404030301010803" pitchFamily="18" charset="0"/>
              </a:rPr>
              <a:t>Dranesville</a:t>
            </a:r>
            <a:r>
              <a:rPr lang="en-US" sz="1400" dirty="0" smtClean="0">
                <a:latin typeface="Garamond" panose="02020404030301010803" pitchFamily="18" charset="0"/>
              </a:rPr>
              <a:t> </a:t>
            </a:r>
            <a:r>
              <a:rPr lang="en-US" sz="1400" dirty="0" smtClean="0">
                <a:latin typeface="Garamond" panose="02020404030301010803" pitchFamily="18" charset="0"/>
              </a:rPr>
              <a:t>Road</a:t>
            </a:r>
          </a:p>
          <a:p>
            <a:r>
              <a:rPr lang="en-US" sz="1400" dirty="0" smtClean="0">
                <a:latin typeface="Garamond" panose="02020404030301010803" pitchFamily="18" charset="0"/>
              </a:rPr>
              <a:t>	Herndon, VA  20170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	</a:t>
            </a:r>
            <a:r>
              <a:rPr lang="en-US" sz="1400" dirty="0" smtClean="0">
                <a:latin typeface="Garamond" panose="02020404030301010803" pitchFamily="18" charset="0"/>
              </a:rPr>
              <a:t>	</a:t>
            </a:r>
          </a:p>
          <a:p>
            <a:r>
              <a:rPr lang="en-US" sz="1400" b="1" dirty="0" smtClean="0">
                <a:latin typeface="Garamond" panose="02020404030301010803" pitchFamily="18" charset="0"/>
              </a:rPr>
              <a:t>Questions?:</a:t>
            </a:r>
            <a:r>
              <a:rPr lang="en-US" sz="1400" dirty="0" smtClean="0">
                <a:latin typeface="Garamond" panose="02020404030301010803" pitchFamily="18" charset="0"/>
              </a:rPr>
              <a:t>	703-979-1240</a:t>
            </a:r>
          </a:p>
          <a:p>
            <a:r>
              <a:rPr lang="en-US" sz="1400" dirty="0" smtClean="0">
                <a:latin typeface="Garamond" panose="02020404030301010803" pitchFamily="18" charset="0"/>
              </a:rPr>
              <a:t>	Just Neighbors</a:t>
            </a:r>
            <a:endParaRPr lang="en-US" sz="1400" dirty="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5063" y="5562600"/>
            <a:ext cx="32004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latin typeface="Garamond" panose="02020404030301010803" pitchFamily="18" charset="0"/>
              </a:rPr>
              <a:t>You will learn:</a:t>
            </a:r>
          </a:p>
          <a:p>
            <a:pPr marL="346075" indent="-223838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smtClean="0">
                <a:latin typeface="Garamond" panose="02020404030301010803" pitchFamily="18" charset="0"/>
              </a:rPr>
              <a:t>Your rights in the US, regardless of your immigration status</a:t>
            </a:r>
          </a:p>
          <a:p>
            <a:pPr marL="346075" indent="-223838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smtClean="0">
                <a:latin typeface="Garamond" panose="02020404030301010803" pitchFamily="18" charset="0"/>
              </a:rPr>
              <a:t>What to do if you are detained by the police or by immigration officials</a:t>
            </a:r>
          </a:p>
          <a:p>
            <a:pPr marL="346075" indent="-223838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smtClean="0">
                <a:latin typeface="Garamond" panose="02020404030301010803" pitchFamily="18" charset="0"/>
              </a:rPr>
              <a:t>How to create an emergency plan for you and your family in case you are detained or deported</a:t>
            </a:r>
            <a:endParaRPr lang="en-US" sz="1400" dirty="0">
              <a:latin typeface="Garamond" panose="02020404030301010803" pitchFamily="18" charset="0"/>
            </a:endParaRPr>
          </a:p>
        </p:txBody>
      </p:sp>
      <p:pic>
        <p:nvPicPr>
          <p:cNvPr id="13" name="Picture 12" descr="Image result for legal aid justice center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58200"/>
            <a:ext cx="152400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05800"/>
            <a:ext cx="685800" cy="6858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0"/>
            <a:ext cx="1060450" cy="57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Image result for tahirih justice center logo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0"/>
            <a:ext cx="14287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351520"/>
            <a:ext cx="880110" cy="792480"/>
          </a:xfrm>
          <a:prstGeom prst="rect">
            <a:avLst/>
          </a:prstGeom>
        </p:spPr>
      </p:pic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6016337" y="8229600"/>
          <a:ext cx="8416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icture" r:id="rId10" imgW="1391400" imgH="1143720" progId="Word.Picture.8">
                  <p:embed/>
                </p:oleObj>
              </mc:Choice>
              <mc:Fallback>
                <p:oleObj name="Picture" r:id="rId10" imgW="1391400" imgH="1143720" progId="Word.Picture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337" y="8229600"/>
                        <a:ext cx="8416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-10887" y="7696200"/>
            <a:ext cx="685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latin typeface="Garamond" panose="02020404030301010803" pitchFamily="18" charset="0"/>
              </a:rPr>
              <a:t>Presentation will be in Spanish</a:t>
            </a:r>
          </a:p>
          <a:p>
            <a:pPr algn="ctr">
              <a:spcAft>
                <a:spcPts val="600"/>
              </a:spcAft>
            </a:pPr>
            <a:r>
              <a:rPr lang="en-US" sz="1200" dirty="0" smtClean="0">
                <a:latin typeface="Garamond" panose="02020404030301010803" pitchFamily="18" charset="0"/>
              </a:rPr>
              <a:t>Presented by</a:t>
            </a:r>
            <a:r>
              <a:rPr lang="en-US" sz="1200" dirty="0" smtClean="0">
                <a:latin typeface="Arial Narrow" pitchFamily="34" charset="0"/>
              </a:rPr>
              <a:t>:</a:t>
            </a:r>
            <a:endParaRPr lang="en-US" sz="12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6858000" cy="3581400"/>
          </a:xfrm>
          <a:prstGeom prst="rect">
            <a:avLst/>
          </a:prstGeom>
        </p:spPr>
      </p:pic>
      <p:sp>
        <p:nvSpPr>
          <p:cNvPr id="1028" name="Rectangle 11"/>
          <p:cNvSpPr>
            <a:spLocks noChangeArrowheads="1"/>
          </p:cNvSpPr>
          <p:nvPr/>
        </p:nvSpPr>
        <p:spPr bwMode="auto">
          <a:xfrm>
            <a:off x="0" y="0"/>
            <a:ext cx="6857999" cy="1154113"/>
          </a:xfrm>
          <a:prstGeom prst="rect">
            <a:avLst/>
          </a:pr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Text Box 5"/>
          <p:cNvSpPr txBox="1">
            <a:spLocks noChangeArrowheads="1"/>
          </p:cNvSpPr>
          <p:nvPr/>
        </p:nvSpPr>
        <p:spPr bwMode="auto">
          <a:xfrm>
            <a:off x="0" y="0"/>
            <a:ext cx="6875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/>
                <a:ea typeface="Arial" pitchFamily="34" charset="0"/>
                <a:cs typeface="Agency FB" charset="0"/>
              </a:rPr>
              <a:t> </a:t>
            </a:r>
            <a:endParaRPr kumimoji="0" lang="en-US" sz="100" b="1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Agency FB" charset="0"/>
              <a:ea typeface="Arial" pitchFamily="34" charset="0"/>
              <a:cs typeface="Agency FB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4800" b="1" cap="all" spc="-100" dirty="0" err="1" smtClean="0">
                <a:solidFill>
                  <a:schemeClr val="bg1"/>
                </a:solidFill>
                <a:latin typeface="Britannic Bold" panose="020B0903060703020204" pitchFamily="34" charset="0"/>
                <a:cs typeface="Arial" pitchFamily="34" charset="0"/>
              </a:rPr>
              <a:t>ConoCER</a:t>
            </a:r>
            <a:r>
              <a:rPr lang="en-US" sz="4800" b="1" cap="all" spc="-100" dirty="0" smtClean="0">
                <a:solidFill>
                  <a:schemeClr val="bg1"/>
                </a:solidFill>
                <a:latin typeface="Britannic Bold" panose="020B0903060703020204" pitchFamily="34" charset="0"/>
                <a:cs typeface="Arial" pitchFamily="34" charset="0"/>
              </a:rPr>
              <a:t> </a:t>
            </a:r>
            <a:r>
              <a:rPr lang="en-US" sz="4800" b="1" cap="all" spc="-100" dirty="0" err="1" smtClean="0">
                <a:solidFill>
                  <a:schemeClr val="bg1"/>
                </a:solidFill>
                <a:latin typeface="Britannic Bold" panose="020B0903060703020204" pitchFamily="34" charset="0"/>
                <a:cs typeface="Arial" pitchFamily="34" charset="0"/>
              </a:rPr>
              <a:t>sus</a:t>
            </a:r>
            <a:r>
              <a:rPr lang="en-US" sz="4800" b="1" cap="all" spc="-100" dirty="0" smtClean="0">
                <a:solidFill>
                  <a:schemeClr val="bg1"/>
                </a:solidFill>
                <a:latin typeface="Britannic Bold" panose="020B0903060703020204" pitchFamily="34" charset="0"/>
                <a:cs typeface="Arial" pitchFamily="34" charset="0"/>
              </a:rPr>
              <a:t> </a:t>
            </a:r>
            <a:r>
              <a:rPr lang="en-US" sz="4800" b="1" cap="all" spc="-100" dirty="0" err="1" smtClean="0">
                <a:solidFill>
                  <a:schemeClr val="bg1"/>
                </a:solidFill>
                <a:latin typeface="Britannic Bold" panose="020B0903060703020204" pitchFamily="34" charset="0"/>
                <a:cs typeface="Arial" pitchFamily="34" charset="0"/>
              </a:rPr>
              <a:t>derechos</a:t>
            </a:r>
            <a:endParaRPr kumimoji="0" lang="en-US" sz="4800" b="0" i="0" u="none" strike="noStrike" cap="all" spc="-100" normalizeH="0" dirty="0" smtClean="0">
              <a:ln>
                <a:noFill/>
              </a:ln>
              <a:solidFill>
                <a:schemeClr val="bg1"/>
              </a:solidFill>
              <a:effectLst/>
              <a:latin typeface="Britannic Bold" panose="020B0903060703020204" pitchFamily="34" charset="0"/>
              <a:cs typeface="Arial" pitchFamily="34" charset="0"/>
            </a:endParaRPr>
          </a:p>
        </p:txBody>
      </p:sp>
      <p:sp>
        <p:nvSpPr>
          <p:cNvPr id="1030" name="Freeform 2"/>
          <p:cNvSpPr>
            <a:spLocks/>
          </p:cNvSpPr>
          <p:nvPr/>
        </p:nvSpPr>
        <p:spPr bwMode="auto">
          <a:xfrm>
            <a:off x="0" y="4419600"/>
            <a:ext cx="6847113" cy="609600"/>
          </a:xfrm>
          <a:custGeom>
            <a:avLst/>
            <a:gdLst>
              <a:gd name="T0" fmla="*/ 0 w 2979683"/>
              <a:gd name="T1" fmla="*/ 0 h 394138"/>
              <a:gd name="T2" fmla="*/ 6837013 w 2979683"/>
              <a:gd name="T3" fmla="*/ 0 h 394138"/>
              <a:gd name="T4" fmla="*/ 7426411 w 2979683"/>
              <a:gd name="T5" fmla="*/ 481914 h 394138"/>
              <a:gd name="T6" fmla="*/ 39294 w 2979683"/>
              <a:gd name="T7" fmla="*/ 481914 h 394138"/>
              <a:gd name="T8" fmla="*/ 0 w 2979683"/>
              <a:gd name="T9" fmla="*/ 0 h 3941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79683"/>
              <a:gd name="T16" fmla="*/ 0 h 394138"/>
              <a:gd name="T17" fmla="*/ 2979683 w 2979683"/>
              <a:gd name="T18" fmla="*/ 394138 h 3941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79683" h="394138">
                <a:moveTo>
                  <a:pt x="0" y="0"/>
                </a:moveTo>
                <a:lnTo>
                  <a:pt x="2743200" y="0"/>
                </a:lnTo>
                <a:lnTo>
                  <a:pt x="2979683" y="394138"/>
                </a:lnTo>
                <a:lnTo>
                  <a:pt x="15766" y="394138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-76200" y="4495800"/>
            <a:ext cx="6705600" cy="5921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900" i="0" u="none" strike="noStrike" cap="all" spc="-10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ritannic Bold" panose="020B0903060703020204" pitchFamily="34" charset="0"/>
                <a:ea typeface="Arial" pitchFamily="34" charset="0"/>
                <a:cs typeface="Arial" pitchFamily="34" charset="0"/>
              </a:rPr>
              <a:t>Qu</a:t>
            </a:r>
            <a:r>
              <a:rPr lang="en-US" sz="1900" cap="all" spc="-100" dirty="0" err="1" smtClean="0">
                <a:solidFill>
                  <a:schemeClr val="bg1"/>
                </a:solidFill>
                <a:latin typeface="Britannic Bold" panose="020B0903060703020204" pitchFamily="34" charset="0"/>
                <a:ea typeface="Arial" pitchFamily="34" charset="0"/>
                <a:cs typeface="Arial" pitchFamily="34" charset="0"/>
              </a:rPr>
              <a:t>e</a:t>
            </a:r>
            <a:r>
              <a:rPr kumimoji="0" lang="en-US" sz="1900" i="0" u="none" strike="noStrike" cap="all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Britannic Bold" panose="020B0903060703020204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900" i="0" u="none" strike="noStrike" cap="all" spc="-10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ritannic Bold" panose="020B0903060703020204" pitchFamily="34" charset="0"/>
                <a:ea typeface="Arial" pitchFamily="34" charset="0"/>
                <a:cs typeface="Arial" pitchFamily="34" charset="0"/>
              </a:rPr>
              <a:t>hacer</a:t>
            </a:r>
            <a:r>
              <a:rPr kumimoji="0" lang="en-US" sz="1900" i="0" u="none" strike="noStrike" cap="all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Britannic Bold" panose="020B0903060703020204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900" i="0" u="none" strike="noStrike" cap="all" spc="-10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ritannic Bold" panose="020B0903060703020204" pitchFamily="34" charset="0"/>
                <a:ea typeface="Arial" pitchFamily="34" charset="0"/>
                <a:cs typeface="Arial" pitchFamily="34" charset="0"/>
              </a:rPr>
              <a:t>si</a:t>
            </a:r>
            <a:r>
              <a:rPr kumimoji="0" lang="en-US" sz="1900" i="0" u="none" strike="noStrike" cap="all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Britannic Bold" panose="020B0903060703020204" pitchFamily="34" charset="0"/>
                <a:ea typeface="Arial" pitchFamily="34" charset="0"/>
                <a:cs typeface="Arial" pitchFamily="34" charset="0"/>
              </a:rPr>
              <a:t> se </a:t>
            </a:r>
            <a:r>
              <a:rPr kumimoji="0" lang="en-US" sz="1900" i="0" u="none" strike="noStrike" cap="all" spc="-10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ritannic Bold" panose="020B0903060703020204" pitchFamily="34" charset="0"/>
                <a:ea typeface="Arial" pitchFamily="34" charset="0"/>
                <a:cs typeface="Arial" pitchFamily="34" charset="0"/>
              </a:rPr>
              <a:t>enfrenta</a:t>
            </a:r>
            <a:r>
              <a:rPr kumimoji="0" lang="en-US" sz="1900" i="0" u="none" strike="noStrike" cap="all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Britannic Bold" panose="020B0903060703020204" pitchFamily="34" charset="0"/>
                <a:ea typeface="Arial" pitchFamily="34" charset="0"/>
                <a:cs typeface="Arial" pitchFamily="34" charset="0"/>
              </a:rPr>
              <a:t> con </a:t>
            </a:r>
            <a:r>
              <a:rPr kumimoji="0" lang="en-US" sz="1900" i="0" u="none" strike="noStrike" cap="all" spc="-10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ritannic Bold" panose="020B0903060703020204" pitchFamily="34" charset="0"/>
                <a:ea typeface="Arial" pitchFamily="34" charset="0"/>
                <a:cs typeface="Arial" pitchFamily="34" charset="0"/>
              </a:rPr>
              <a:t>lOs</a:t>
            </a:r>
            <a:r>
              <a:rPr kumimoji="0" lang="en-US" sz="1900" i="0" u="none" strike="noStrike" cap="all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Britannic Bold" panose="020B0903060703020204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900" i="0" u="none" strike="noStrike" cap="all" spc="-10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ritannic Bold" panose="020B0903060703020204" pitchFamily="34" charset="0"/>
                <a:ea typeface="Arial" pitchFamily="34" charset="0"/>
                <a:cs typeface="Arial" pitchFamily="34" charset="0"/>
              </a:rPr>
              <a:t>oficiales</a:t>
            </a:r>
            <a:r>
              <a:rPr kumimoji="0" lang="en-US" sz="1900" i="0" u="none" strike="noStrike" cap="all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Britannic Bold" panose="020B0903060703020204" pitchFamily="34" charset="0"/>
                <a:ea typeface="Arial" pitchFamily="34" charset="0"/>
                <a:cs typeface="Arial" pitchFamily="34" charset="0"/>
              </a:rPr>
              <a:t> de </a:t>
            </a:r>
            <a:r>
              <a:rPr kumimoji="0" lang="en-US" sz="1900" i="0" u="none" strike="noStrike" cap="all" spc="-10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ritannic Bold" panose="020B0903060703020204" pitchFamily="34" charset="0"/>
                <a:ea typeface="Arial" pitchFamily="34" charset="0"/>
                <a:cs typeface="Arial" pitchFamily="34" charset="0"/>
              </a:rPr>
              <a:t>inmigraci</a:t>
            </a:r>
            <a:r>
              <a:rPr lang="en-US" sz="1900" cap="all" spc="-100" dirty="0" err="1">
                <a:solidFill>
                  <a:schemeClr val="bg1"/>
                </a:solidFill>
                <a:latin typeface="Britannic Bold" panose="020B0903060703020204" pitchFamily="34" charset="0"/>
                <a:ea typeface="Arial" pitchFamily="34" charset="0"/>
                <a:cs typeface="Arial" pitchFamily="34" charset="0"/>
              </a:rPr>
              <a:t>Ó</a:t>
            </a:r>
            <a:r>
              <a:rPr kumimoji="0" lang="en-US" sz="1900" i="0" u="none" strike="noStrike" cap="all" spc="-10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ritannic Bold" panose="020B0903060703020204" pitchFamily="34" charset="0"/>
                <a:ea typeface="Arial" pitchFamily="34" charset="0"/>
                <a:cs typeface="Arial" pitchFamily="34" charset="0"/>
              </a:rPr>
              <a:t>n</a:t>
            </a:r>
            <a:endParaRPr kumimoji="0" lang="en-US" sz="1900" i="0" u="none" strike="noStrike" cap="all" spc="-100" normalizeH="0" dirty="0" smtClean="0">
              <a:ln>
                <a:noFill/>
              </a:ln>
              <a:solidFill>
                <a:schemeClr val="bg1"/>
              </a:solidFill>
              <a:effectLst/>
              <a:latin typeface="Britannic Bold" panose="020B0903060703020204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Freeform 3"/>
          <p:cNvSpPr>
            <a:spLocks/>
          </p:cNvSpPr>
          <p:nvPr/>
        </p:nvSpPr>
        <p:spPr bwMode="auto">
          <a:xfrm>
            <a:off x="5837238" y="5029200"/>
            <a:ext cx="1020762" cy="185738"/>
          </a:xfrm>
          <a:custGeom>
            <a:avLst/>
            <a:gdLst>
              <a:gd name="T0" fmla="*/ 1019587 w 662152"/>
              <a:gd name="T1" fmla="*/ 0 h 157655"/>
              <a:gd name="T2" fmla="*/ 0 w 662152"/>
              <a:gd name="T3" fmla="*/ 185351 h 157655"/>
              <a:gd name="T4" fmla="*/ 169932 w 662152"/>
              <a:gd name="T5" fmla="*/ 0 h 157655"/>
              <a:gd name="T6" fmla="*/ 1019587 w 662152"/>
              <a:gd name="T7" fmla="*/ 0 h 1576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62152" h="157655">
                <a:moveTo>
                  <a:pt x="662152" y="0"/>
                </a:moveTo>
                <a:lnTo>
                  <a:pt x="0" y="157655"/>
                </a:lnTo>
                <a:lnTo>
                  <a:pt x="110359" y="0"/>
                </a:lnTo>
                <a:lnTo>
                  <a:pt x="662152" y="0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1" y="5181600"/>
            <a:ext cx="68471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Garamond" panose="02020404030301010803" pitchFamily="18" charset="0"/>
              </a:rPr>
              <a:t>Qu</a:t>
            </a:r>
            <a:r>
              <a:rPr lang="en-US" sz="1400" b="1" dirty="0" err="1">
                <a:latin typeface="Garamond" panose="02020404030301010803" pitchFamily="18" charset="0"/>
              </a:rPr>
              <a:t>é</a:t>
            </a:r>
            <a:r>
              <a:rPr lang="en-US" sz="1400" b="1" dirty="0" smtClean="0">
                <a:latin typeface="Garamond" panose="02020404030301010803" pitchFamily="18" charset="0"/>
              </a:rPr>
              <a:t>: </a:t>
            </a:r>
            <a:r>
              <a:rPr lang="en-US" sz="1400" dirty="0" smtClean="0">
                <a:latin typeface="Garamond" panose="02020404030301010803" pitchFamily="18" charset="0"/>
              </a:rPr>
              <a:t>	</a:t>
            </a:r>
            <a:r>
              <a:rPr lang="en-US" sz="1400" dirty="0" err="1" smtClean="0">
                <a:latin typeface="Garamond" panose="02020404030301010803" pitchFamily="18" charset="0"/>
              </a:rPr>
              <a:t>Presentaci</a:t>
            </a:r>
            <a:r>
              <a:rPr lang="en-US" sz="1400" dirty="0" err="1">
                <a:latin typeface="Garamond" panose="02020404030301010803" pitchFamily="18" charset="0"/>
              </a:rPr>
              <a:t>ó</a:t>
            </a:r>
            <a:r>
              <a:rPr lang="en-US" sz="1400" dirty="0" err="1" smtClean="0">
                <a:latin typeface="Garamond" panose="02020404030301010803" pitchFamily="18" charset="0"/>
              </a:rPr>
              <a:t>n</a:t>
            </a:r>
            <a:r>
              <a:rPr lang="en-US" sz="1400" dirty="0" smtClean="0">
                <a:latin typeface="Garamond" panose="02020404030301010803" pitchFamily="18" charset="0"/>
              </a:rPr>
              <a:t> </a:t>
            </a:r>
            <a:r>
              <a:rPr lang="en-US" sz="1400" b="1" dirty="0" smtClean="0">
                <a:latin typeface="Garamond" panose="02020404030301010803" pitchFamily="18" charset="0"/>
              </a:rPr>
              <a:t>GRATIS:</a:t>
            </a:r>
            <a:r>
              <a:rPr lang="en-US" sz="1400" dirty="0" smtClean="0">
                <a:latin typeface="Garamond" panose="02020404030301010803" pitchFamily="18" charset="0"/>
              </a:rPr>
              <a:t> </a:t>
            </a:r>
            <a:r>
              <a:rPr lang="en-US" sz="1400" b="1" spc="-20" dirty="0" err="1" smtClean="0">
                <a:latin typeface="Garamond" panose="02020404030301010803" pitchFamily="18" charset="0"/>
              </a:rPr>
              <a:t>Conocer</a:t>
            </a:r>
            <a:r>
              <a:rPr lang="en-US" sz="1400" b="1" spc="-20" dirty="0" smtClean="0">
                <a:latin typeface="Garamond" panose="02020404030301010803" pitchFamily="18" charset="0"/>
              </a:rPr>
              <a:t> </a:t>
            </a:r>
            <a:r>
              <a:rPr lang="en-US" sz="1400" b="1" spc="-20" dirty="0" err="1" smtClean="0">
                <a:latin typeface="Garamond" panose="02020404030301010803" pitchFamily="18" charset="0"/>
              </a:rPr>
              <a:t>sus</a:t>
            </a:r>
            <a:r>
              <a:rPr lang="en-US" sz="1400" b="1" spc="-20" dirty="0" smtClean="0">
                <a:latin typeface="Garamond" panose="02020404030301010803" pitchFamily="18" charset="0"/>
              </a:rPr>
              <a:t> </a:t>
            </a:r>
            <a:r>
              <a:rPr lang="en-US" sz="1400" b="1" spc="-20" dirty="0" err="1" smtClean="0">
                <a:latin typeface="Garamond" panose="02020404030301010803" pitchFamily="18" charset="0"/>
              </a:rPr>
              <a:t>Derechos</a:t>
            </a:r>
            <a:r>
              <a:rPr lang="en-US" sz="1400" b="1" spc="-20" dirty="0" smtClean="0">
                <a:latin typeface="Garamond" panose="02020404030301010803" pitchFamily="18" charset="0"/>
              </a:rPr>
              <a:t> y </a:t>
            </a:r>
            <a:r>
              <a:rPr lang="en-US" sz="1400" b="1" spc="-20" dirty="0" err="1" smtClean="0">
                <a:latin typeface="Garamond" panose="02020404030301010803" pitchFamily="18" charset="0"/>
              </a:rPr>
              <a:t>Crear</a:t>
            </a:r>
            <a:r>
              <a:rPr lang="en-US" sz="1400" b="1" spc="-20" dirty="0" smtClean="0">
                <a:latin typeface="Garamond" panose="02020404030301010803" pitchFamily="18" charset="0"/>
              </a:rPr>
              <a:t> un Plan de </a:t>
            </a:r>
            <a:r>
              <a:rPr lang="en-US" sz="1400" b="1" spc="-20" dirty="0" err="1" smtClean="0">
                <a:latin typeface="Garamond" panose="02020404030301010803" pitchFamily="18" charset="0"/>
              </a:rPr>
              <a:t>Seguridad</a:t>
            </a:r>
            <a:endParaRPr lang="en-US" sz="1400" b="1" spc="-20" dirty="0" smtClean="0">
              <a:latin typeface="Garamond" panose="02020404030301010803" pitchFamily="18" charset="0"/>
            </a:endParaRPr>
          </a:p>
          <a:p>
            <a:endParaRPr lang="en-US" sz="1400" b="1" dirty="0" smtClean="0">
              <a:latin typeface="Garamond" panose="02020404030301010803" pitchFamily="18" charset="0"/>
            </a:endParaRPr>
          </a:p>
          <a:p>
            <a:r>
              <a:rPr lang="en-US" sz="1400" b="1" dirty="0" err="1" smtClean="0">
                <a:latin typeface="Garamond" panose="02020404030301010803" pitchFamily="18" charset="0"/>
              </a:rPr>
              <a:t>Cu</a:t>
            </a:r>
            <a:r>
              <a:rPr lang="en-US" sz="1400" b="1" dirty="0" err="1">
                <a:latin typeface="Garamond" panose="02020404030301010803" pitchFamily="18" charset="0"/>
              </a:rPr>
              <a:t>á</a:t>
            </a:r>
            <a:r>
              <a:rPr lang="en-US" sz="1400" b="1" dirty="0" err="1" smtClean="0">
                <a:latin typeface="Garamond" panose="02020404030301010803" pitchFamily="18" charset="0"/>
              </a:rPr>
              <a:t>ndo</a:t>
            </a:r>
            <a:r>
              <a:rPr lang="en-US" sz="1400" b="1" dirty="0" smtClean="0">
                <a:latin typeface="Garamond" panose="02020404030301010803" pitchFamily="18" charset="0"/>
              </a:rPr>
              <a:t>: </a:t>
            </a:r>
            <a:r>
              <a:rPr lang="en-US" sz="1400" dirty="0" smtClean="0">
                <a:latin typeface="Garamond" panose="02020404030301010803" pitchFamily="18" charset="0"/>
              </a:rPr>
              <a:t>	</a:t>
            </a:r>
            <a:r>
              <a:rPr lang="en-US" sz="1400" dirty="0" err="1" smtClean="0">
                <a:latin typeface="Garamond" panose="02020404030301010803" pitchFamily="18" charset="0"/>
              </a:rPr>
              <a:t>Sabado</a:t>
            </a:r>
            <a:r>
              <a:rPr lang="en-US" sz="1400" dirty="0" smtClean="0">
                <a:latin typeface="Garamond" panose="02020404030301010803" pitchFamily="18" charset="0"/>
              </a:rPr>
              <a:t>, 11 </a:t>
            </a:r>
            <a:r>
              <a:rPr lang="en-US" sz="1400" dirty="0" err="1" smtClean="0">
                <a:latin typeface="Garamond" panose="02020404030301010803" pitchFamily="18" charset="0"/>
              </a:rPr>
              <a:t>Marzo</a:t>
            </a:r>
            <a:r>
              <a:rPr lang="en-US" sz="1400" dirty="0" smtClean="0">
                <a:latin typeface="Garamond" panose="02020404030301010803" pitchFamily="18" charset="0"/>
              </a:rPr>
              <a:t> 2017</a:t>
            </a:r>
          </a:p>
          <a:p>
            <a:r>
              <a:rPr lang="en-US" sz="1400" dirty="0" smtClean="0">
                <a:latin typeface="Garamond" panose="02020404030301010803" pitchFamily="18" charset="0"/>
              </a:rPr>
              <a:t>	2 – 4 pm</a:t>
            </a:r>
          </a:p>
          <a:p>
            <a:endParaRPr lang="en-US" sz="1400" dirty="0" smtClean="0">
              <a:latin typeface="Garamond" panose="02020404030301010803" pitchFamily="18" charset="0"/>
            </a:endParaRPr>
          </a:p>
          <a:p>
            <a:r>
              <a:rPr lang="en-US" sz="1400" b="1" dirty="0" err="1">
                <a:latin typeface="Garamond" panose="02020404030301010803" pitchFamily="18" charset="0"/>
              </a:rPr>
              <a:t>Dónde</a:t>
            </a:r>
            <a:r>
              <a:rPr lang="en-US" sz="1400" b="1" dirty="0" smtClean="0">
                <a:latin typeface="Garamond" panose="02020404030301010803" pitchFamily="18" charset="0"/>
              </a:rPr>
              <a:t>: </a:t>
            </a:r>
            <a:r>
              <a:rPr lang="en-US" sz="1400" dirty="0" smtClean="0">
                <a:latin typeface="Garamond" panose="02020404030301010803" pitchFamily="18" charset="0"/>
              </a:rPr>
              <a:t>	</a:t>
            </a:r>
            <a:r>
              <a:rPr lang="en-US" sz="1400" dirty="0" err="1" smtClean="0">
                <a:latin typeface="Garamond" panose="02020404030301010803" pitchFamily="18" charset="0"/>
              </a:rPr>
              <a:t>Iglesia</a:t>
            </a:r>
            <a:r>
              <a:rPr lang="en-US" sz="1400" dirty="0" smtClean="0">
                <a:latin typeface="Garamond" panose="02020404030301010803" pitchFamily="18" charset="0"/>
              </a:rPr>
              <a:t> Trinity </a:t>
            </a:r>
            <a:r>
              <a:rPr lang="en-US" sz="1400" dirty="0" smtClean="0">
                <a:latin typeface="Garamond" panose="02020404030301010803" pitchFamily="18" charset="0"/>
              </a:rPr>
              <a:t>Presbyterian </a:t>
            </a:r>
          </a:p>
          <a:p>
            <a:r>
              <a:rPr lang="en-US" sz="1400" dirty="0" smtClean="0">
                <a:latin typeface="Garamond" panose="02020404030301010803" pitchFamily="18" charset="0"/>
              </a:rPr>
              <a:t>	651 </a:t>
            </a:r>
            <a:r>
              <a:rPr lang="en-US" sz="1400" dirty="0" err="1" smtClean="0">
                <a:latin typeface="Garamond" panose="02020404030301010803" pitchFamily="18" charset="0"/>
              </a:rPr>
              <a:t>Dranesville</a:t>
            </a:r>
            <a:r>
              <a:rPr lang="en-US" sz="1400" dirty="0" smtClean="0">
                <a:latin typeface="Garamond" panose="02020404030301010803" pitchFamily="18" charset="0"/>
              </a:rPr>
              <a:t> Road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	</a:t>
            </a:r>
            <a:r>
              <a:rPr lang="en-US" sz="1400" dirty="0" smtClean="0">
                <a:latin typeface="Garamond" panose="02020404030301010803" pitchFamily="18" charset="0"/>
              </a:rPr>
              <a:t>Herndon, VA  20170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	</a:t>
            </a:r>
            <a:r>
              <a:rPr lang="en-US" sz="1400" dirty="0" smtClean="0">
                <a:latin typeface="Garamond" panose="02020404030301010803" pitchFamily="18" charset="0"/>
              </a:rPr>
              <a:t>	</a:t>
            </a:r>
          </a:p>
          <a:p>
            <a:endParaRPr lang="en-US" sz="1400" dirty="0" smtClean="0">
              <a:latin typeface="Garamond" panose="02020404030301010803" pitchFamily="18" charset="0"/>
            </a:endParaRPr>
          </a:p>
          <a:p>
            <a:r>
              <a:rPr lang="en-US" sz="1400" b="1" dirty="0" err="1" smtClean="0">
                <a:latin typeface="Garamond" panose="02020404030301010803" pitchFamily="18" charset="0"/>
              </a:rPr>
              <a:t>Preguntas</a:t>
            </a:r>
            <a:r>
              <a:rPr lang="en-US" sz="1400" b="1" dirty="0" smtClean="0">
                <a:latin typeface="Garamond" panose="02020404030301010803" pitchFamily="18" charset="0"/>
              </a:rPr>
              <a:t>?:</a:t>
            </a:r>
            <a:r>
              <a:rPr lang="en-US" sz="1400" dirty="0" smtClean="0">
                <a:latin typeface="Garamond" panose="02020404030301010803" pitchFamily="18" charset="0"/>
              </a:rPr>
              <a:t>	703-979-1240</a:t>
            </a:r>
            <a:r>
              <a:rPr lang="en-US" sz="1400" dirty="0">
                <a:latin typeface="Garamond" panose="02020404030301010803" pitchFamily="18" charset="0"/>
              </a:rPr>
              <a:t>	</a:t>
            </a:r>
            <a:endParaRPr lang="en-US" sz="1400" dirty="0" smtClean="0">
              <a:latin typeface="Garamond" panose="02020404030301010803" pitchFamily="18" charset="0"/>
            </a:endParaRPr>
          </a:p>
          <a:p>
            <a:r>
              <a:rPr lang="en-US" sz="1400" dirty="0">
                <a:latin typeface="Garamond" panose="02020404030301010803" pitchFamily="18" charset="0"/>
              </a:rPr>
              <a:t>	</a:t>
            </a:r>
            <a:r>
              <a:rPr lang="en-US" sz="1400" dirty="0" smtClean="0">
                <a:latin typeface="Garamond" panose="02020404030301010803" pitchFamily="18" charset="0"/>
              </a:rPr>
              <a:t>Just Neighbors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75063" y="5562600"/>
            <a:ext cx="32004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400" b="1" dirty="0" smtClean="0">
                <a:latin typeface="Garamond" panose="02020404030301010803" pitchFamily="18" charset="0"/>
              </a:rPr>
              <a:t>Usted aprender</a:t>
            </a:r>
            <a:r>
              <a:rPr lang="es-MX" sz="1400" b="1" dirty="0">
                <a:latin typeface="Garamond" panose="02020404030301010803" pitchFamily="18" charset="0"/>
              </a:rPr>
              <a:t>á</a:t>
            </a:r>
            <a:r>
              <a:rPr lang="es-ES_tradnl" sz="1400" b="1" dirty="0">
                <a:latin typeface="Garamond" panose="02020404030301010803" pitchFamily="18" charset="0"/>
              </a:rPr>
              <a:t> de:</a:t>
            </a:r>
            <a:endParaRPr lang="en-US" sz="1400" b="1" dirty="0">
              <a:latin typeface="Garamond" panose="02020404030301010803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_tradnl" sz="1400" dirty="0" smtClean="0">
                <a:latin typeface="Garamond" panose="02020404030301010803" pitchFamily="18" charset="0"/>
              </a:rPr>
              <a:t>Sus derechos </a:t>
            </a:r>
            <a:r>
              <a:rPr lang="es-ES_tradnl" sz="1400" dirty="0">
                <a:latin typeface="Garamond" panose="02020404030301010803" pitchFamily="18" charset="0"/>
              </a:rPr>
              <a:t>en los Estados Unidos, independiente de su estatus legal</a:t>
            </a:r>
            <a:endParaRPr lang="en-US" sz="1400" dirty="0">
              <a:latin typeface="Garamond" panose="02020404030301010803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_tradnl" sz="1400" dirty="0" smtClean="0">
                <a:latin typeface="Garamond" panose="02020404030301010803" pitchFamily="18" charset="0"/>
              </a:rPr>
              <a:t>Que </a:t>
            </a:r>
            <a:r>
              <a:rPr lang="es-ES_tradnl" sz="1400" dirty="0">
                <a:latin typeface="Garamond" panose="02020404030301010803" pitchFamily="18" charset="0"/>
              </a:rPr>
              <a:t>hacer si </a:t>
            </a:r>
            <a:r>
              <a:rPr lang="es-ES_tradnl" sz="1400" dirty="0" smtClean="0">
                <a:latin typeface="Garamond" panose="02020404030301010803" pitchFamily="18" charset="0"/>
              </a:rPr>
              <a:t>usted es </a:t>
            </a:r>
            <a:r>
              <a:rPr lang="es-ES_tradnl" sz="1400" dirty="0">
                <a:latin typeface="Garamond" panose="02020404030301010803" pitchFamily="18" charset="0"/>
              </a:rPr>
              <a:t>detenido por la </a:t>
            </a:r>
            <a:r>
              <a:rPr lang="es-ES_tradnl" sz="1400" dirty="0" smtClean="0">
                <a:latin typeface="Garamond" panose="02020404030301010803" pitchFamily="18" charset="0"/>
              </a:rPr>
              <a:t>poli</a:t>
            </a:r>
            <a:r>
              <a:rPr lang="es-ES_tradnl" sz="1400" dirty="0">
                <a:latin typeface="Garamond" panose="02020404030301010803" pitchFamily="18" charset="0"/>
              </a:rPr>
              <a:t>cí</a:t>
            </a:r>
            <a:r>
              <a:rPr lang="es-ES_tradnl" sz="1400" dirty="0" smtClean="0">
                <a:latin typeface="Garamond" panose="02020404030301010803" pitchFamily="18" charset="0"/>
              </a:rPr>
              <a:t>a </a:t>
            </a:r>
            <a:r>
              <a:rPr lang="es-ES_tradnl" sz="1400" dirty="0">
                <a:latin typeface="Garamond" panose="02020404030301010803" pitchFamily="18" charset="0"/>
              </a:rPr>
              <a:t>o oficiales de inmigración</a:t>
            </a:r>
            <a:endParaRPr lang="en-US" sz="1400" dirty="0">
              <a:latin typeface="Garamond" panose="02020404030301010803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_tradnl" sz="1400" dirty="0" smtClean="0">
                <a:latin typeface="Garamond" panose="02020404030301010803" pitchFamily="18" charset="0"/>
              </a:rPr>
              <a:t>Como </a:t>
            </a:r>
            <a:r>
              <a:rPr lang="es-ES_tradnl" sz="1400" dirty="0">
                <a:latin typeface="Garamond" panose="02020404030301010803" pitchFamily="18" charset="0"/>
              </a:rPr>
              <a:t>crear un plan de seguridad para usted y </a:t>
            </a:r>
            <a:r>
              <a:rPr lang="es-ES_tradnl" sz="1400" dirty="0" smtClean="0">
                <a:latin typeface="Garamond" panose="02020404030301010803" pitchFamily="18" charset="0"/>
              </a:rPr>
              <a:t>su </a:t>
            </a:r>
            <a:r>
              <a:rPr lang="es-ES_tradnl" sz="1400" dirty="0">
                <a:latin typeface="Garamond" panose="02020404030301010803" pitchFamily="18" charset="0"/>
              </a:rPr>
              <a:t>familia en el caso de que usted sea detenido o deportado</a:t>
            </a:r>
            <a:endParaRPr lang="en-US" sz="1400" dirty="0">
              <a:latin typeface="Garamond" panose="02020404030301010803" pitchFamily="18" charset="0"/>
            </a:endParaRPr>
          </a:p>
        </p:txBody>
      </p:sp>
      <p:pic>
        <p:nvPicPr>
          <p:cNvPr id="13" name="Picture 12" descr="Image result for legal aid justice center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58200"/>
            <a:ext cx="152400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05800"/>
            <a:ext cx="685800" cy="6858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0"/>
            <a:ext cx="1060450" cy="57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Image result for tahirih justice center log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0"/>
            <a:ext cx="14287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351520"/>
            <a:ext cx="880110" cy="792480"/>
          </a:xfrm>
          <a:prstGeom prst="rect">
            <a:avLst/>
          </a:prstGeom>
        </p:spPr>
      </p:pic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6016337" y="8229600"/>
          <a:ext cx="8416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icture" r:id="rId9" imgW="1391400" imgH="1143720" progId="Word.Picture.8">
                  <p:embed/>
                </p:oleObj>
              </mc:Choice>
              <mc:Fallback>
                <p:oleObj name="Picture" r:id="rId9" imgW="1391400" imgH="11437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337" y="8229600"/>
                        <a:ext cx="8416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-10887" y="7772400"/>
            <a:ext cx="685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/>
              <a:t>La </a:t>
            </a:r>
            <a:r>
              <a:rPr lang="en-US" sz="1200" b="1" dirty="0" err="1"/>
              <a:t>presentación</a:t>
            </a:r>
            <a:r>
              <a:rPr lang="en-US" sz="1200" b="1" dirty="0"/>
              <a:t> </a:t>
            </a:r>
            <a:r>
              <a:rPr lang="en-US" sz="1200" b="1" dirty="0" err="1"/>
              <a:t>será</a:t>
            </a:r>
            <a:r>
              <a:rPr lang="en-US" sz="1200" b="1" dirty="0"/>
              <a:t> </a:t>
            </a:r>
            <a:r>
              <a:rPr lang="en-US" sz="1200" b="1" dirty="0" err="1"/>
              <a:t>en</a:t>
            </a:r>
            <a:r>
              <a:rPr lang="en-US" sz="1200" b="1" dirty="0"/>
              <a:t> </a:t>
            </a:r>
            <a:r>
              <a:rPr lang="en-US" sz="1200" b="1" dirty="0" err="1"/>
              <a:t>español</a:t>
            </a:r>
            <a:r>
              <a:rPr lang="en-US" sz="1200" b="1" dirty="0" smtClean="0"/>
              <a:t>.</a:t>
            </a:r>
            <a:endParaRPr lang="en-US" sz="1200" dirty="0" smtClean="0">
              <a:latin typeface="Garamond" panose="020204040303010108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1200" dirty="0" err="1" smtClean="0">
                <a:latin typeface="Garamond" panose="02020404030301010803" pitchFamily="18" charset="0"/>
              </a:rPr>
              <a:t>Presentado</a:t>
            </a:r>
            <a:r>
              <a:rPr lang="en-US" sz="1200" dirty="0" smtClean="0">
                <a:latin typeface="Garamond" panose="02020404030301010803" pitchFamily="18" charset="0"/>
              </a:rPr>
              <a:t> </a:t>
            </a:r>
            <a:r>
              <a:rPr lang="en-US" sz="1200" dirty="0" err="1" smtClean="0">
                <a:latin typeface="Garamond" panose="02020404030301010803" pitchFamily="18" charset="0"/>
              </a:rPr>
              <a:t>por</a:t>
            </a:r>
            <a:r>
              <a:rPr lang="en-US" sz="1200" dirty="0" smtClean="0">
                <a:latin typeface="Arial Narrow" pitchFamily="34" charset="0"/>
              </a:rPr>
              <a:t>:</a:t>
            </a:r>
            <a:endParaRPr lang="en-US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56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138</Words>
  <Application>Microsoft Office PowerPoint</Application>
  <PresentationFormat>Letter Paper (8.5x11 in)</PresentationFormat>
  <Paragraphs>42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Agency FB</vt:lpstr>
      <vt:lpstr>Arial</vt:lpstr>
      <vt:lpstr>Arial Narrow</vt:lpstr>
      <vt:lpstr>Britannic Bold</vt:lpstr>
      <vt:lpstr>Calibri</vt:lpstr>
      <vt:lpstr>Garamond</vt:lpstr>
      <vt:lpstr>Wingdings</vt:lpstr>
      <vt:lpstr>Office Theme</vt:lpstr>
      <vt:lpstr>Picture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</dc:creator>
  <cp:lastModifiedBy>Dominique F. T. Poirier</cp:lastModifiedBy>
  <cp:revision>19</cp:revision>
  <cp:lastPrinted>2017-01-11T13:39:32Z</cp:lastPrinted>
  <dcterms:created xsi:type="dcterms:W3CDTF">2017-01-10T16:27:41Z</dcterms:created>
  <dcterms:modified xsi:type="dcterms:W3CDTF">2017-02-15T16:34:00Z</dcterms:modified>
</cp:coreProperties>
</file>